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95" r:id="rId5"/>
    <p:sldId id="432" r:id="rId6"/>
    <p:sldId id="433" r:id="rId7"/>
    <p:sldId id="434" r:id="rId8"/>
    <p:sldId id="436" r:id="rId9"/>
    <p:sldId id="435" r:id="rId10"/>
    <p:sldId id="437" r:id="rId11"/>
  </p:sldIdLst>
  <p:sldSz cx="12192000" cy="6858000"/>
  <p:notesSz cx="6858000" cy="9144000"/>
  <p:defaultTextStyle>
    <a:defPPr>
      <a:defRPr lang="en-001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4700AB-1672-4805-8176-2F7C043E174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001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9BADC-0CE9-41DA-A7AA-35F0F5955F5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001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ECEDB65-A17B-4BDA-A637-9C3D5D1B390B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617570-3EFF-46FB-A422-B3F39831CA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3B83BA-0B4C-438C-97F2-99CC2C7AE9A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BFFB5-83EA-4F0B-824D-EF4B9E3239C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001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C3D5-F34F-4AF9-B687-C1146AB6D7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001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2BEA867-90DD-44CD-9BD2-0119FF587D17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3219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556118-40FB-4077-9D1B-B0B980CE2B4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18D1B3-1F93-456C-BC74-44C87D261A06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6FBC0DAB-5C9B-414D-9612-3F0667C62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3A3B69E4-1336-4854-A8D6-6F8E102557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00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C035-4108-4BAC-9971-1B9536CA0B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B0DE9-F7FC-45F1-904E-F82AB04D535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8F1EA-A11E-4341-94A4-EEE3C4A524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180A8C-4E9F-48BB-9052-A8479BA1572A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F8A0E-26FA-4227-A65D-5747B406FD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4C9C9-36FA-4D1A-A16A-D68E564A2E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8C5E70-7637-48DD-BE88-82EAB01C7D20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954895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503B-798A-439A-9C01-2D5FC83D7C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93EF0-07BD-4936-AE41-FEB7A137F0C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C0687-59EB-4D7C-BA46-2E0BEC6497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C52C4F-0565-4DD3-BC34-64A0E81CFDA8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AD4B-A48B-46DD-A2D5-5186FB8B63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ECAE-D924-4DC9-9E51-CDC0BF02B9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BCD498-5E8B-4253-8E67-302B30EA525C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6620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90F78-6402-43AA-927D-1ED1755C73E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18C37-C2DC-4FA2-B60F-738C3236E53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1AE94-1612-4D39-8AD2-3DAE914F63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6ECD9B-38E7-4EDD-BD52-A2D1E2B95AD7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E0AAC-C9FB-4B5F-AFB5-D39E3279B2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C806-5FC3-4E4A-B364-F354AB7FBE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11207B-4CBF-482B-9287-91CA6B41D0BF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9029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8EAA-4BC7-4B37-9EA4-99FBA4D7053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9E93A-A427-4017-AD15-E2582B8C03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spcBef>
                <a:spcPts val="600"/>
              </a:spcBef>
              <a:buNone/>
              <a:defRPr lang="en-US" sz="2400"/>
            </a:lvl1pPr>
          </a:lstStyle>
          <a:p>
            <a:pPr lvl="0"/>
            <a:r>
              <a:rPr lang="en-US"/>
              <a:t>Click to edit Master subtitle style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A0157-EB09-45F4-A066-8AB5281EEE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CB4C9-F8F0-4FBC-9BD8-932C566C52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BEE4E-7E4A-4F54-ABFB-CE52137FA4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E50AA8-760B-4098-AE8C-BC487437EF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06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D8A3-D8B0-41B4-9A52-5BEFB64050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7D07-97D8-43D1-98FE-D1D24B994D9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FDC6-A97B-4459-BE55-325ED0D7F9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BF268-A589-4F72-8C21-78C7FADAC7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3246E-875C-4BD6-815E-50D88EB095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AC90DE-8B9D-494D-A849-C8A6FB6D59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851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B9A5-F254-40BF-A648-E5BC47CA48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E32E2-CA1C-4852-910E-06F6DA04AE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lang="en-US"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2BF2-1CE8-4B09-AC6A-905D13099B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04F6E-26FD-451B-AEEE-4C00C68006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1BFF6-B7A6-4BA4-BE71-CB5D1A567C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38A9B-7CE7-4ACB-BC63-0D74B05262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4982-BD93-4F53-B409-743C080133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EAEF4-FEC7-4D2A-B79E-EDA4A44F72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2744F-F30A-4519-AA36-65AEBA42C25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F3F67-0F64-404D-8B32-45D873CDF0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C5C11-296E-437F-B0B6-6D1B015494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52322-E60C-4E66-853B-258EE45D9F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8AA48-80F8-4D61-84C1-B1AB73373AF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119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E49A-8F74-48D7-8C3B-C7D8340AD0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15" y="365129"/>
            <a:ext cx="10515600" cy="132555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C1BA3-C7DA-4592-9E8B-66E2C60FE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0315" y="1681160"/>
            <a:ext cx="5158313" cy="82391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1A635-E479-4062-8AC8-1B95DE29FA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40315" y="2505071"/>
            <a:ext cx="5158313" cy="368458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52F12-5F12-4083-A370-34165F10202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715" cy="82391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13680-A1A7-4F26-B118-AA721A27E58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715" cy="368458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A77BA-1D9B-4EB6-92D7-C8118BE679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4D09F-68C3-4F34-A3C1-B6EA1F30D2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876FA-C26F-41FD-9BBF-B7236C516C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C8EBF4-B437-4B8F-91F6-9DD7399225E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12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E6AC-8877-4A5B-BDC1-6F8587BD1B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52BE5-A02A-437B-A867-8413AC8970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2FDF8-D72E-4C1C-84E7-6B2931DD83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925E3-8A89-4885-9A75-93B3A3D7BC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D2FD5-B913-449E-A544-DEB0811176B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88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E020C-670A-4856-93E1-8938B4BB85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48175-CCF6-4A7D-8D8D-3C56020AC1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DA3D9-76A6-4756-8ABC-0D6258B102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EFA6CF-1A46-4152-B7F3-0324EBF82B6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24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0185-8875-417B-BE2F-C235F71D6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15" y="457200"/>
            <a:ext cx="393277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9D69-C297-4612-B3C2-2EA6D6F700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715" y="987423"/>
            <a:ext cx="6172200" cy="487362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E50BE-5A06-41DD-8407-C4205585F6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0315" y="2057400"/>
            <a:ext cx="3932770" cy="381158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lang="en-US"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B1444-2865-4A84-B2F8-F2705E1570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4191D-F03A-4583-B43B-F052D1A96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72465-8EB8-4A5C-BA3C-23C3FA6E9F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F2D972-E90B-4831-9100-A125F33EE99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4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6A67-A5D5-419B-BD43-820BDF98CB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05FA1-D3EE-41D8-A479-56984E3A43B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67106-6370-4E28-B654-90FA087954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BFFCBC-77D3-4198-B745-01CCE31DEB9F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AE64C-37D4-4448-83F1-85D9BEDC25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5CD0-F713-4864-866C-22F467AC91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09B22-3355-4BC8-8A6E-0CAF3230A830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8599111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2007-D134-41DA-B6F9-1E8E571E36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15" y="457200"/>
            <a:ext cx="393277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2C960-2F9E-4F21-A65B-635A3400F8A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715" y="987423"/>
            <a:ext cx="6172200" cy="4873623"/>
          </a:xfrm>
        </p:spPr>
        <p:txBody>
          <a:bodyPr/>
          <a:lstStyle>
            <a:lvl1pPr marL="0" indent="0">
              <a:buNone/>
              <a:defRPr lang="en-001"/>
            </a:lvl1pPr>
          </a:lstStyle>
          <a:p>
            <a:pPr lvl="0"/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44B10-A311-4DFF-A438-596CC0A50E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0315" y="2057400"/>
            <a:ext cx="3932770" cy="381158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lang="en-US"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4CE1B-C377-4CC1-8581-1D9C208673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6583D-D1EF-4D7D-9F26-54B3056AAC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7E045-FAE5-4F41-B833-FE0451C1EF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A2715F-5474-4EF0-86EF-8E282F85B9B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63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FA01-76EA-4119-A1B4-0C0FC052AD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C5507-B645-45D9-9D59-7B1DDC3A3AA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11DE4-7E65-486A-A925-2896675008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BF913-A5E0-4E87-8993-40DB4D2678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D2561-41F4-44A4-9E42-D26A1245DA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5DB15F-6B56-43AF-B913-51FC39E14F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71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D6DFB-EF5B-47DD-94CF-E4ABF6BCA71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E5384-3B9F-4D8D-A513-7B9DE430757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38D75-3162-4318-986C-E9B869EF14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334C6-F13E-4547-BF0C-53FE7D5B01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78C0C-641B-4CDC-BE53-7FC5BBB1DC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AB1DF8-202E-4CCC-83A2-F31C9D0224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84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4AF5-70F7-4534-B73C-922830985B8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F49B8-2E08-4F95-9051-E85949971C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92C5C-19DA-44F3-AF59-2DE1CB3FC45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D53B5C-2A09-4B76-AB37-A49D20732151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197602" y="3938585"/>
            <a:ext cx="5384801" cy="218757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9BBFC9-992A-45B6-ADEA-93D0534DEB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91359D-80A3-4CFC-86C9-43DD1B7D8A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B7BACA-52FF-4F3B-9374-F0C6FD3843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D821CA-B6EE-4050-A191-C321774ADE4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9446-8C49-4F66-A260-29420E74B8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FCB4F-7F00-4443-B601-AB0339C7E5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B9F78-2D76-4319-B6D4-40E06A94ED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BBA795-A112-414E-8EB5-A41E8AB4EDBE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02BEA-25EB-42B1-8200-0C71B80F4C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CB3A6-8D59-48E6-9EF6-7F165A3862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4D2127-7172-4E0F-B2EC-9DBA585BCBB8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911880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C408-68C9-4637-9770-A1F2F64B1A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687E-D423-4871-8358-BC591A7AD1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883C8-BB56-49C0-9739-AF3BF8F7469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F9262-4544-45A6-A7DA-C23D32605D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021E5B-5D01-495E-A345-368539D0A219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65B4C-F57B-4607-987B-3FAE87D1D9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9072B-0F97-46FC-B9EE-7A1F140877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ED72A5-1931-4B8D-A42C-406D95EDCBFB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757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3542-F3A2-4D58-8CF3-939A45975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53521-491D-49F0-9AD5-347E4D39AF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30B1B-F93E-4CAC-84FB-736228043A5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BC47F-4A12-4123-9501-F3EF396158B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544C2-FCB3-4C54-B1CA-21E1DD6424B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2818E-D8C5-498E-901D-A764C388C8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F1932F-5E53-41DC-9A8A-86CCE4CACC1E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A6D48-2970-4066-A046-A16794331D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5C886-19C0-4D9F-99B0-D576CED8AA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76BA8D-3D12-4D3B-A04C-BA0D0FB04EA2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4849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DE6C-338B-424D-BD76-52618264CD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1BFA3-5AB5-4461-8D21-9301EB1BC1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77DEA3-BE72-4EB3-A6B8-D35C4B28D7E5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97455-9314-4832-9484-9D2E294A82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C21A8-BA1F-42BC-9605-DEA5B9127C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5E205C-E20A-4BDF-B952-D2C1B436003B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90838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E553A-3CBC-4E78-A7B7-FF0152D0DC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DEA93-2218-4044-8F47-A6BD055E2009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65B7A-A823-436C-814C-36662A96F8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79509-A94A-4508-9DA7-DF9E1C8C29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AB347A-00AF-49F0-92DD-C279BD040043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93911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95CC-FB2F-48F6-AE9F-2931ADB47B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85C5F-B3E4-4EE4-97D2-8948D5C384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E780F-F894-48B0-852B-0C7512D4865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1EEFB-0523-4404-91D3-361C5A606B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87BED-D9EB-49A1-ACE0-2F79F204D720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0297B-A422-49FB-A5F0-3686BF4730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DF5AF-C085-4F69-ABDC-EAB419B5A6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94F702-F341-4347-8AC8-ED282784CE79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7453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2410-B3A4-4F36-89E2-2D762F06AF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DE076-ECE5-4997-A1C2-AE463830F63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001" sz="3200"/>
            </a:lvl1pPr>
          </a:lstStyle>
          <a:p>
            <a:pPr lvl="0"/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BEB8F-0D84-4855-8C92-992D2D7482D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736E6-A628-431F-A9B8-F124E62B7A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088ABE-021E-49E6-B547-7F08591259D8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CC93D-A95D-4C68-8F54-41866A9645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AECE-8193-4327-BD63-8E208AAB8E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74BD30-46C1-4F04-8906-B76FA938E052}" type="slidenum"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1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1DC52-26C6-4E23-8C06-9336AB73CE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11210-BBD6-48BF-8784-0808A5FDCE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1857E-24E3-42DA-A8DB-06CF3FBB616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001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ADEF8C3-0AC3-4A0F-B41D-C62E64BAEE44}" type="datetime1">
              <a:rPr lang="en-001"/>
              <a:pPr lvl="0"/>
              <a:t>24/01/2021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DA753-1771-4845-9D1A-3E951D5CE5B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001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6C594-60CB-452B-A918-E436EBC56E2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001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45C5225-31CF-439F-921F-7262A6CFABB0}" type="slidenum">
              <a:t>‹#›</a:t>
            </a:fld>
            <a:endParaRPr lang="en-00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5AE721-0E37-40A0-95B8-823128CFB0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0A451F0-8D6A-4D00-89C4-B7DE7F35C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C73D64-5C5B-4BAA-8B87-8D1919A64D9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3" y="6245223"/>
            <a:ext cx="2844798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B765BE-B7F3-40FA-A96D-95F5304D3DD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604" y="6245223"/>
            <a:ext cx="3860797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9CA1D6-0F0D-4878-B22D-169CCA56B91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604" y="6245223"/>
            <a:ext cx="2844798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4E77B724-A80F-4871-88B7-51712B0C5C03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Char char="•"/>
        <a:tabLst/>
        <a:defRPr lang="en-GB" sz="32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en-GB" sz="28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en-GB" sz="24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»"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6SyU_MW5Z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youtube.com/watch?v=H7qekGSkE0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>
            <a:extLst>
              <a:ext uri="{FF2B5EF4-FFF2-40B4-BE49-F238E27FC236}">
                <a16:creationId xmlns:a16="http://schemas.microsoft.com/office/drawing/2014/main" id="{5A6A2E02-4CA7-4999-9326-3298823159DC}"/>
              </a:ext>
            </a:extLst>
          </p:cNvPr>
          <p:cNvSpPr>
            <a:spLocks noMove="1" noResize="1"/>
          </p:cNvSpPr>
          <p:nvPr/>
        </p:nvSpPr>
        <p:spPr>
          <a:xfrm>
            <a:off x="4708355" y="3509960"/>
            <a:ext cx="7092214" cy="2967840"/>
          </a:xfrm>
          <a:prstGeom prst="rect">
            <a:avLst/>
          </a:prstGeom>
          <a:solidFill>
            <a:srgbClr val="404040"/>
          </a:solidFill>
          <a:ln w="127001" cap="sq">
            <a:solidFill>
              <a:srgbClr val="40404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1A7EC5-C6C8-4792-B344-6D607CC984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21820" y="3812956"/>
            <a:ext cx="6465283" cy="1516011"/>
          </a:xfrm>
        </p:spPr>
        <p:txBody>
          <a:bodyPr anchorCtr="0"/>
          <a:lstStyle/>
          <a:p>
            <a:pPr lvl="0" algn="l"/>
            <a:r>
              <a:rPr lang="es-ES" sz="4800" b="1" u="sng">
                <a:solidFill>
                  <a:srgbClr val="FFFFFF"/>
                </a:solidFill>
              </a:rPr>
              <a:t>lundi 25 janvier</a:t>
            </a:r>
            <a:br>
              <a:rPr lang="es-ES" sz="4800" b="1" u="sng">
                <a:solidFill>
                  <a:srgbClr val="FFFFFF"/>
                </a:solidFill>
              </a:rPr>
            </a:br>
            <a:r>
              <a:rPr lang="es-ES" sz="4800" b="1" u="sng">
                <a:solidFill>
                  <a:srgbClr val="FFFFFF"/>
                </a:solidFill>
              </a:rPr>
              <a:t>J</a:t>
            </a:r>
            <a:r>
              <a:rPr lang="en-GB" sz="4800" b="1" u="sng">
                <a:solidFill>
                  <a:srgbClr val="FFFFFF"/>
                </a:solidFill>
              </a:rPr>
              <a:t>’aime ma ville</a:t>
            </a:r>
            <a:endParaRPr lang="en-001" sz="4800" b="1" u="sng">
              <a:solidFill>
                <a:srgbClr val="FFFFFF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88E2FCC-85A0-4B90-ABF5-FE3825F1A0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21820" y="5550563"/>
            <a:ext cx="6465283" cy="602553"/>
          </a:xfrm>
        </p:spPr>
        <p:txBody>
          <a:bodyPr anchorCtr="0"/>
          <a:lstStyle/>
          <a:p>
            <a:pPr lvl="0" algn="l"/>
            <a:r>
              <a:rPr lang="en-GB" sz="2000" b="1" u="sng">
                <a:solidFill>
                  <a:srgbClr val="E7E6E6"/>
                </a:solidFill>
              </a:rPr>
              <a:t>Obj: </a:t>
            </a:r>
            <a:r>
              <a:rPr lang="en-GB" sz="2000" b="1">
                <a:solidFill>
                  <a:srgbClr val="E7E6E6"/>
                </a:solidFill>
              </a:rPr>
              <a:t>To give an opinion on places in town.</a:t>
            </a:r>
            <a:endParaRPr lang="en-001" sz="2000" b="1" u="sng">
              <a:solidFill>
                <a:srgbClr val="E7E6E6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79BB249-1EC3-485E-8952-B07BC5B1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6843"/>
          <a:stretch>
            <a:fillRect/>
          </a:stretch>
        </p:blipFill>
        <p:spPr>
          <a:xfrm>
            <a:off x="317635" y="321731"/>
            <a:ext cx="4151677" cy="30268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Resultado de imagen de j'aime ma ville">
            <a:extLst>
              <a:ext uri="{FF2B5EF4-FFF2-40B4-BE49-F238E27FC236}">
                <a16:creationId xmlns:a16="http://schemas.microsoft.com/office/drawing/2014/main" id="{231761B2-BFC1-43AB-827E-1D62321A62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83" r="2" b="2"/>
          <a:stretch>
            <a:fillRect/>
          </a:stretch>
        </p:blipFill>
        <p:spPr>
          <a:xfrm>
            <a:off x="4638952" y="321731"/>
            <a:ext cx="3539971" cy="29858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 descr="Resultado de imagen de j'aime ma ville">
            <a:extLst>
              <a:ext uri="{FF2B5EF4-FFF2-40B4-BE49-F238E27FC236}">
                <a16:creationId xmlns:a16="http://schemas.microsoft.com/office/drawing/2014/main" id="{083B7B82-9584-4553-A80D-20383ABC38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62" r="10467" b="1"/>
          <a:stretch>
            <a:fillRect/>
          </a:stretch>
        </p:blipFill>
        <p:spPr>
          <a:xfrm>
            <a:off x="8348572" y="321731"/>
            <a:ext cx="3535591" cy="298581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Straight Connector 76">
            <a:extLst>
              <a:ext uri="{FF2B5EF4-FFF2-40B4-BE49-F238E27FC236}">
                <a16:creationId xmlns:a16="http://schemas.microsoft.com/office/drawing/2014/main" id="{5589A26D-E843-487C-BE47-BF10F35A2E03}"/>
              </a:ext>
            </a:extLst>
          </p:cNvPr>
          <p:cNvCxnSpPr>
            <a:cxnSpLocks noMove="1" noResize="1"/>
          </p:cNvCxnSpPr>
          <p:nvPr/>
        </p:nvCxnSpPr>
        <p:spPr>
          <a:xfrm>
            <a:off x="5138287" y="5443084"/>
            <a:ext cx="6400800" cy="0"/>
          </a:xfrm>
          <a:prstGeom prst="straightConnector1">
            <a:avLst/>
          </a:prstGeom>
          <a:noFill/>
          <a:ln w="22229" cap="flat">
            <a:solidFill>
              <a:srgbClr val="D9D9D9"/>
            </a:solidFill>
            <a:prstDash val="solid"/>
            <a:miter/>
          </a:ln>
        </p:spPr>
      </p:cxnSp>
      <p:pic>
        <p:nvPicPr>
          <p:cNvPr id="9" name="Picture 6" descr="Ver las imágenes de origen">
            <a:extLst>
              <a:ext uri="{FF2B5EF4-FFF2-40B4-BE49-F238E27FC236}">
                <a16:creationId xmlns:a16="http://schemas.microsoft.com/office/drawing/2014/main" id="{306F1AE0-21EF-4B9D-B13B-D338DCD070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2685" b="3"/>
          <a:stretch>
            <a:fillRect/>
          </a:stretch>
        </p:blipFill>
        <p:spPr>
          <a:xfrm>
            <a:off x="317635" y="3509430"/>
            <a:ext cx="4160455" cy="30268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96B9-894F-4C3E-90A5-09274647D7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14300"/>
            <a:ext cx="10747345" cy="1874519"/>
          </a:xfrm>
          <a:solidFill>
            <a:srgbClr val="FFFFFF"/>
          </a:solidFill>
          <a:ln w="57150">
            <a:solidFill>
              <a:srgbClr val="FF0000"/>
            </a:solidFill>
            <a:prstDash val="solid"/>
          </a:ln>
        </p:spPr>
        <p:txBody>
          <a:bodyPr/>
          <a:lstStyle/>
          <a:p>
            <a:pPr lvl="0"/>
            <a:r>
              <a:rPr lang="en-GB" b="1" u="sng">
                <a:solidFill>
                  <a:srgbClr val="0070C0"/>
                </a:solidFill>
              </a:rPr>
              <a:t> Starter: </a:t>
            </a:r>
            <a:r>
              <a:rPr lang="en-GB" b="1">
                <a:solidFill>
                  <a:srgbClr val="0070C0"/>
                </a:solidFill>
              </a:rPr>
              <a:t>On a mini whiteboard</a:t>
            </a:r>
            <a:br>
              <a:rPr lang="en-GB" b="1">
                <a:solidFill>
                  <a:srgbClr val="0070C0"/>
                </a:solidFill>
              </a:rPr>
            </a:br>
            <a:r>
              <a:rPr lang="en-GB" b="1">
                <a:solidFill>
                  <a:srgbClr val="0070C0"/>
                </a:solidFill>
              </a:rPr>
              <a:t> </a:t>
            </a:r>
            <a:endParaRPr lang="en-001" b="1" u="sng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5837C-A5A6-46EE-B9C6-26559405F3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248537"/>
            <a:ext cx="10515600" cy="4351336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en-GB" sz="6000" b="1">
                <a:solidFill>
                  <a:srgbClr val="0070C0"/>
                </a:solidFill>
              </a:rPr>
              <a:t>1. write as many places in town as you can remember from last lesson.</a:t>
            </a:r>
            <a:endParaRPr lang="en-GB" sz="4000">
              <a:solidFill>
                <a:srgbClr val="0070C0"/>
              </a:solidFill>
            </a:endParaRPr>
          </a:p>
          <a:p>
            <a:pPr lvl="0"/>
            <a:r>
              <a:rPr lang="en-GB" sz="6000">
                <a:solidFill>
                  <a:srgbClr val="0070C0"/>
                </a:solidFill>
              </a:rPr>
              <a:t>2.  </a:t>
            </a:r>
            <a:r>
              <a:rPr lang="en-GB" sz="6000" b="1">
                <a:solidFill>
                  <a:srgbClr val="0070C0"/>
                </a:solidFill>
              </a:rPr>
              <a:t>Can you name any opinion phrases?</a:t>
            </a:r>
            <a:endParaRPr lang="en-001" sz="6000" b="1">
              <a:solidFill>
                <a:srgbClr val="0070C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131204-658B-46A8-8CF5-175CADA4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12" y="258125"/>
            <a:ext cx="2706861" cy="15249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B49579-F327-4C68-8D6B-2387D3B914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93494"/>
            <a:ext cx="10972800" cy="1143000"/>
          </a:xfrm>
        </p:spPr>
        <p:txBody>
          <a:bodyPr/>
          <a:lstStyle/>
          <a:p>
            <a:pPr lvl="0"/>
            <a:r>
              <a:rPr lang="fr-FR" b="1">
                <a:latin typeface="Comic Sans MS" pitchFamily="66"/>
              </a:rPr>
              <a:t>Possible answers: </a:t>
            </a:r>
            <a:r>
              <a:rPr lang="fr-FR" u="sng">
                <a:latin typeface="Comic Sans MS" pitchFamily="66"/>
              </a:rPr>
              <a:t>Les opinions</a:t>
            </a:r>
            <a:endParaRPr lang="en-GB" u="sng">
              <a:latin typeface="Comic Sans MS" pitchFamily="66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4722DB-BB3C-4F94-BAAB-8AA675E6A6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52603" y="1600200"/>
            <a:ext cx="8229600" cy="4525959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endParaRPr lang="fr-FR"/>
          </a:p>
          <a:p>
            <a:pPr lvl="0">
              <a:lnSpc>
                <a:spcPct val="90000"/>
              </a:lnSpc>
              <a:buNone/>
            </a:pPr>
            <a:r>
              <a:rPr lang="fr-FR"/>
              <a:t>				J’adore</a:t>
            </a:r>
          </a:p>
          <a:p>
            <a:pPr lvl="0">
              <a:lnSpc>
                <a:spcPct val="90000"/>
              </a:lnSpc>
              <a:buNone/>
            </a:pPr>
            <a:endParaRPr lang="fr-FR"/>
          </a:p>
          <a:p>
            <a:pPr lvl="0">
              <a:lnSpc>
                <a:spcPct val="90000"/>
              </a:lnSpc>
              <a:buNone/>
            </a:pPr>
            <a:r>
              <a:rPr lang="fr-FR"/>
              <a:t>				J’aime</a:t>
            </a:r>
          </a:p>
          <a:p>
            <a:pPr lvl="0">
              <a:lnSpc>
                <a:spcPct val="90000"/>
              </a:lnSpc>
              <a:buNone/>
            </a:pPr>
            <a:endParaRPr lang="fr-FR"/>
          </a:p>
          <a:p>
            <a:pPr lvl="0">
              <a:lnSpc>
                <a:spcPct val="90000"/>
              </a:lnSpc>
              <a:buNone/>
            </a:pPr>
            <a:r>
              <a:rPr lang="fr-FR"/>
              <a:t>				Je n’aime pas</a:t>
            </a:r>
          </a:p>
          <a:p>
            <a:pPr lvl="0">
              <a:lnSpc>
                <a:spcPct val="90000"/>
              </a:lnSpc>
              <a:buNone/>
            </a:pPr>
            <a:endParaRPr lang="fr-FR"/>
          </a:p>
          <a:p>
            <a:pPr lvl="0">
              <a:lnSpc>
                <a:spcPct val="90000"/>
              </a:lnSpc>
              <a:buNone/>
            </a:pPr>
            <a:r>
              <a:rPr lang="fr-FR"/>
              <a:t>				Je déteste</a:t>
            </a:r>
          </a:p>
          <a:p>
            <a:pPr lvl="0">
              <a:lnSpc>
                <a:spcPct val="90000"/>
              </a:lnSpc>
            </a:pPr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8430F4-4B2A-4DC3-8832-3881C4602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2196" y="1752603"/>
            <a:ext cx="1777995" cy="39623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BF2B34F-60AC-4BBF-A1A9-FECFE05781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75517" y="743846"/>
            <a:ext cx="4038603" cy="5721501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en-US" sz="2600"/>
              <a:t>Il y a…</a:t>
            </a:r>
          </a:p>
          <a:p>
            <a:pPr lvl="0">
              <a:spcBef>
                <a:spcPts val="500"/>
              </a:spcBef>
            </a:pPr>
            <a:r>
              <a:rPr lang="en-US" sz="2600"/>
              <a:t>Il n’y a pas de…</a:t>
            </a:r>
          </a:p>
          <a:p>
            <a:pPr lvl="0">
              <a:spcBef>
                <a:spcPts val="500"/>
              </a:spcBef>
            </a:pPr>
            <a:r>
              <a:rPr lang="en-US" sz="2600">
                <a:solidFill>
                  <a:srgbClr val="FF0000"/>
                </a:solidFill>
              </a:rPr>
              <a:t>une gare</a:t>
            </a:r>
          </a:p>
          <a:p>
            <a:pPr lvl="0">
              <a:spcBef>
                <a:spcPts val="500"/>
              </a:spcBef>
            </a:pPr>
            <a:r>
              <a:rPr lang="en-US" sz="2600">
                <a:solidFill>
                  <a:srgbClr val="FF0000"/>
                </a:solidFill>
              </a:rPr>
              <a:t>une banque</a:t>
            </a:r>
          </a:p>
          <a:p>
            <a:pPr lvl="0">
              <a:spcBef>
                <a:spcPts val="500"/>
              </a:spcBef>
            </a:pPr>
            <a:r>
              <a:rPr lang="en-US" sz="2600">
                <a:solidFill>
                  <a:srgbClr val="FF0000"/>
                </a:solidFill>
              </a:rPr>
              <a:t>une poste</a:t>
            </a:r>
          </a:p>
          <a:p>
            <a:pPr lvl="0">
              <a:spcBef>
                <a:spcPts val="500"/>
              </a:spcBef>
            </a:pPr>
            <a:r>
              <a:rPr lang="en-US" sz="2600"/>
              <a:t>un cinéma</a:t>
            </a:r>
          </a:p>
          <a:p>
            <a:pPr lvl="0">
              <a:spcBef>
                <a:spcPts val="500"/>
              </a:spcBef>
            </a:pPr>
            <a:r>
              <a:rPr lang="en-US" sz="2600"/>
              <a:t>un hôtel</a:t>
            </a:r>
          </a:p>
          <a:p>
            <a:pPr lvl="0">
              <a:spcBef>
                <a:spcPts val="500"/>
              </a:spcBef>
            </a:pPr>
            <a:r>
              <a:rPr lang="en-US" sz="2600"/>
              <a:t>un hôpital</a:t>
            </a:r>
          </a:p>
          <a:p>
            <a:pPr lvl="0">
              <a:spcBef>
                <a:spcPts val="500"/>
              </a:spcBef>
            </a:pPr>
            <a:r>
              <a:rPr lang="en-US" sz="2600"/>
              <a:t>un tabac</a:t>
            </a:r>
          </a:p>
          <a:p>
            <a:pPr lvl="0">
              <a:spcBef>
                <a:spcPts val="500"/>
              </a:spcBef>
            </a:pPr>
            <a:r>
              <a:rPr lang="en-US" sz="2600"/>
              <a:t>Un café</a:t>
            </a:r>
          </a:p>
          <a:p>
            <a:pPr lvl="0">
              <a:spcBef>
                <a:spcPts val="500"/>
              </a:spcBef>
            </a:pPr>
            <a:r>
              <a:rPr lang="en-US" sz="2600"/>
              <a:t>Un musée</a:t>
            </a:r>
          </a:p>
          <a:p>
            <a:pPr lvl="0">
              <a:spcBef>
                <a:spcPts val="500"/>
              </a:spcBef>
            </a:pPr>
            <a:r>
              <a:rPr lang="en-US" sz="2600"/>
              <a:t>Un marché</a:t>
            </a:r>
          </a:p>
          <a:p>
            <a:pPr lvl="0">
              <a:spcBef>
                <a:spcPts val="500"/>
              </a:spcBef>
            </a:pPr>
            <a:r>
              <a:rPr lang="en-US" sz="2600" b="1"/>
              <a:t>des magasins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8922B9F-2899-4895-A449-229478360C2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375922" y="743846"/>
            <a:ext cx="4038603" cy="5721501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en-US" sz="2600" dirty="0"/>
              <a:t>There is…</a:t>
            </a:r>
          </a:p>
          <a:p>
            <a:pPr lvl="0">
              <a:spcBef>
                <a:spcPts val="500"/>
              </a:spcBef>
            </a:pPr>
            <a:r>
              <a:rPr lang="en-US" sz="2600" dirty="0"/>
              <a:t>There is no…</a:t>
            </a:r>
          </a:p>
          <a:p>
            <a:pPr lvl="0">
              <a:spcBef>
                <a:spcPts val="500"/>
              </a:spcBef>
            </a:pPr>
            <a:r>
              <a:rPr lang="en-US" sz="2600" dirty="0">
                <a:solidFill>
                  <a:srgbClr val="FF0000"/>
                </a:solidFill>
              </a:rPr>
              <a:t>A train station</a:t>
            </a:r>
          </a:p>
          <a:p>
            <a:pPr lvl="0">
              <a:spcBef>
                <a:spcPts val="500"/>
              </a:spcBef>
            </a:pPr>
            <a:r>
              <a:rPr lang="en-US" sz="2600" dirty="0">
                <a:solidFill>
                  <a:srgbClr val="FF0000"/>
                </a:solidFill>
              </a:rPr>
              <a:t>A bank</a:t>
            </a:r>
          </a:p>
          <a:p>
            <a:pPr lvl="0">
              <a:spcBef>
                <a:spcPts val="500"/>
              </a:spcBef>
            </a:pPr>
            <a:r>
              <a:rPr lang="en-US" sz="2600" dirty="0">
                <a:solidFill>
                  <a:srgbClr val="FF0000"/>
                </a:solidFill>
              </a:rPr>
              <a:t>A post office</a:t>
            </a:r>
          </a:p>
          <a:p>
            <a:pPr lvl="0">
              <a:spcBef>
                <a:spcPts val="500"/>
              </a:spcBef>
            </a:pPr>
            <a:r>
              <a:rPr lang="en-US" sz="2600" dirty="0"/>
              <a:t>A cinema</a:t>
            </a:r>
          </a:p>
          <a:p>
            <a:pPr lvl="0">
              <a:spcBef>
                <a:spcPts val="500"/>
              </a:spcBef>
            </a:pPr>
            <a:r>
              <a:rPr lang="en-US" sz="2600" dirty="0"/>
              <a:t>An hotel</a:t>
            </a:r>
          </a:p>
          <a:p>
            <a:pPr lvl="0">
              <a:spcBef>
                <a:spcPts val="500"/>
              </a:spcBef>
            </a:pPr>
            <a:r>
              <a:rPr lang="en-US" sz="2600" dirty="0"/>
              <a:t>A hospital</a:t>
            </a:r>
          </a:p>
          <a:p>
            <a:pPr lvl="0">
              <a:spcBef>
                <a:spcPts val="500"/>
              </a:spcBef>
            </a:pPr>
            <a:r>
              <a:rPr lang="en-US" sz="2600" dirty="0"/>
              <a:t>Newsagent</a:t>
            </a:r>
          </a:p>
          <a:p>
            <a:pPr lvl="0">
              <a:spcBef>
                <a:spcPts val="500"/>
              </a:spcBef>
            </a:pPr>
            <a:r>
              <a:rPr lang="en-US" sz="2600" dirty="0"/>
              <a:t>A café</a:t>
            </a:r>
          </a:p>
          <a:p>
            <a:pPr lvl="0">
              <a:spcBef>
                <a:spcPts val="500"/>
              </a:spcBef>
            </a:pPr>
            <a:r>
              <a:rPr lang="en-US" sz="2600" dirty="0"/>
              <a:t>A museum</a:t>
            </a:r>
          </a:p>
          <a:p>
            <a:pPr lvl="0">
              <a:spcBef>
                <a:spcPts val="500"/>
              </a:spcBef>
            </a:pPr>
            <a:r>
              <a:rPr lang="en-US" sz="2600" dirty="0"/>
              <a:t>A market</a:t>
            </a:r>
          </a:p>
          <a:p>
            <a:pPr lvl="0">
              <a:spcBef>
                <a:spcPts val="500"/>
              </a:spcBef>
            </a:pPr>
            <a:r>
              <a:rPr lang="en-US" sz="2600" b="1" dirty="0"/>
              <a:t>shops</a:t>
            </a:r>
          </a:p>
          <a:p>
            <a:pPr lvl="0">
              <a:spcBef>
                <a:spcPts val="500"/>
              </a:spcBef>
            </a:pPr>
            <a:endParaRPr lang="en-US" sz="2600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39E2F0B-CF73-4822-B41C-72EB6DD328CA}"/>
              </a:ext>
            </a:extLst>
          </p:cNvPr>
          <p:cNvSpPr/>
          <p:nvPr/>
        </p:nvSpPr>
        <p:spPr>
          <a:xfrm>
            <a:off x="1524003" y="167783"/>
            <a:ext cx="6752734" cy="5760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89A4A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70C0"/>
                </a:solidFill>
                <a:uFillTx/>
                <a:latin typeface="Arial"/>
              </a:rPr>
              <a:t>Possible answers: ma ville</a:t>
            </a:r>
            <a:endParaRPr lang="en-001" sz="3200" b="0" i="0" u="none" strike="noStrike" kern="1200" cap="none" spc="0" baseline="0">
              <a:solidFill>
                <a:srgbClr val="0070C0"/>
              </a:solidFill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9600-28F3-4A21-880F-9603C57E22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solidFill>
            <a:srgbClr val="FFFFFF"/>
          </a:solidFill>
          <a:ln w="38103">
            <a:solidFill>
              <a:srgbClr val="FF0000"/>
            </a:solidFill>
            <a:prstDash val="solid"/>
          </a:ln>
        </p:spPr>
        <p:txBody>
          <a:bodyPr anchorCtr="1"/>
          <a:lstStyle/>
          <a:p>
            <a:pPr lvl="0" algn="ctr"/>
            <a:r>
              <a:rPr lang="en-GB" b="1" u="sng">
                <a:solidFill>
                  <a:srgbClr val="0070C0"/>
                </a:solidFill>
              </a:rPr>
              <a:t>Let’s now watch a video on a French speaking country: La Martinique.</a:t>
            </a:r>
            <a:endParaRPr lang="en-001" b="1" u="sng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C5BB3-C74A-4C53-9BEA-7043543B3F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marL="457200" lvl="0" indent="-457200">
              <a:buAutoNum type="arabicPeriod"/>
            </a:pPr>
            <a:r>
              <a:rPr lang="en-GB" b="1"/>
              <a:t>Try to spot the 4 places mentioned in the video.</a:t>
            </a:r>
          </a:p>
          <a:p>
            <a:pPr marL="457200" lvl="0" indent="-457200">
              <a:buAutoNum type="arabicPeriod"/>
            </a:pPr>
            <a:endParaRPr lang="en-GB" b="1"/>
          </a:p>
          <a:p>
            <a:pPr marL="457200" lvl="0" indent="-457200">
              <a:buAutoNum type="arabicPeriod"/>
            </a:pPr>
            <a:r>
              <a:rPr lang="en-GB" b="1"/>
              <a:t>Tip: you can add the subtitles in French to help you.</a:t>
            </a:r>
          </a:p>
          <a:p>
            <a:pPr marL="457200" lvl="0" indent="-457200">
              <a:buAutoNum type="arabicPeriod"/>
            </a:pPr>
            <a:endParaRPr lang="en-GB" b="1"/>
          </a:p>
          <a:p>
            <a:pPr marL="457200" lvl="0" indent="-457200">
              <a:buAutoNum type="arabicPeriod"/>
            </a:pPr>
            <a:r>
              <a:rPr lang="en-GB" b="1"/>
              <a:t>Don’t worry if you don’t understand much, enjoy the pictures and spot the differences between life in England and in Martinique.</a:t>
            </a:r>
          </a:p>
          <a:p>
            <a:pPr marL="457200" lvl="0" indent="-457200">
              <a:buAutoNum type="arabicPeriod"/>
            </a:pPr>
            <a:r>
              <a:rPr lang="en-GB" b="1"/>
              <a:t>Click here for the video: </a:t>
            </a:r>
            <a:r>
              <a:rPr lang="en-GB" b="1">
                <a:hlinkClick r:id="rId2"/>
              </a:rPr>
              <a:t>video</a:t>
            </a:r>
            <a:endParaRPr lang="en-001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34CF-D1D0-48A4-806D-F8F88216B9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 anchorCtr="1"/>
          <a:lstStyle/>
          <a:p>
            <a:pPr lvl="0" algn="ctr"/>
            <a:r>
              <a:rPr lang="en-GB" b="1">
                <a:solidFill>
                  <a:srgbClr val="0070C0"/>
                </a:solidFill>
              </a:rPr>
              <a:t>Answers to the video</a:t>
            </a:r>
            <a:endParaRPr lang="en-001" b="1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3E22-8FBB-4B50-A9A6-032D3E15F9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1001292" cy="4667253"/>
          </a:xfrm>
          <a:ln w="38103">
            <a:solidFill>
              <a:srgbClr val="FF0000"/>
            </a:solidFill>
            <a:prstDash val="solid"/>
          </a:ln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sz="4400" dirty="0">
                <a:solidFill>
                  <a:srgbClr val="FFFFFF"/>
                </a:solidFill>
              </a:rPr>
              <a:t>La </a:t>
            </a:r>
            <a:r>
              <a:rPr lang="en-GB" sz="4400" dirty="0" err="1">
                <a:solidFill>
                  <a:srgbClr val="FFFFFF"/>
                </a:solidFill>
              </a:rPr>
              <a:t>cathédrale</a:t>
            </a:r>
            <a:r>
              <a:rPr lang="en-GB" sz="4400" dirty="0">
                <a:solidFill>
                  <a:srgbClr val="FFFFFF"/>
                </a:solidFill>
              </a:rPr>
              <a:t> =                     le </a:t>
            </a:r>
            <a:r>
              <a:rPr lang="en-GB" sz="4400" dirty="0" err="1">
                <a:solidFill>
                  <a:srgbClr val="FFFFFF"/>
                </a:solidFill>
              </a:rPr>
              <a:t>marché</a:t>
            </a:r>
            <a:r>
              <a:rPr lang="en-GB" sz="4400" dirty="0">
                <a:solidFill>
                  <a:srgbClr val="FFFFFF"/>
                </a:solidFill>
              </a:rPr>
              <a:t> = </a:t>
            </a:r>
          </a:p>
          <a:p>
            <a:pPr lvl="0">
              <a:lnSpc>
                <a:spcPct val="80000"/>
              </a:lnSpc>
            </a:pPr>
            <a:endParaRPr lang="en-GB" sz="44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GB" sz="4400" dirty="0">
                <a:solidFill>
                  <a:srgbClr val="FFFFFF"/>
                </a:solidFill>
              </a:rPr>
              <a:t>La poste =</a:t>
            </a:r>
          </a:p>
          <a:p>
            <a:pPr lvl="0">
              <a:lnSpc>
                <a:spcPct val="80000"/>
              </a:lnSpc>
            </a:pPr>
            <a:endParaRPr lang="en-GB" sz="44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</a:pPr>
            <a:endParaRPr lang="en-GB" sz="4400" dirty="0">
              <a:solidFill>
                <a:srgbClr val="FFFFFF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GB" sz="4400" dirty="0">
                <a:solidFill>
                  <a:srgbClr val="FFFFFF"/>
                </a:solidFill>
              </a:rPr>
              <a:t>                                   la </a:t>
            </a:r>
            <a:r>
              <a:rPr lang="en-GB" sz="4400" dirty="0" err="1">
                <a:solidFill>
                  <a:srgbClr val="FFFFFF"/>
                </a:solidFill>
              </a:rPr>
              <a:t>bibliothèque</a:t>
            </a:r>
            <a:r>
              <a:rPr lang="en-GB" sz="4400" dirty="0">
                <a:solidFill>
                  <a:srgbClr val="FFFFFF"/>
                </a:solidFill>
              </a:rPr>
              <a:t> =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4400" dirty="0">
                <a:solidFill>
                  <a:srgbClr val="FFFFFF"/>
                </a:solidFill>
              </a:rPr>
              <a:t>                                       (library)</a:t>
            </a:r>
            <a:endParaRPr lang="en-001" sz="44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187F2-7E08-410F-8E1C-A67D6EAF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11" y="1897187"/>
            <a:ext cx="1533521" cy="1066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48FA3-C96D-4CD0-8ECA-26B563EB6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68" y="2963991"/>
            <a:ext cx="1628775" cy="21335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736BF3-5A94-46A4-BF16-603C7EFA8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926" y="4540252"/>
            <a:ext cx="1908316" cy="19526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673CE-C8F8-49D3-BAD1-9CE790205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471" y="2406645"/>
            <a:ext cx="2571749" cy="1752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57B4-F488-44AC-9844-8C539383F4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solidFill>
            <a:srgbClr val="FFFFFF"/>
          </a:solidFill>
          <a:ln w="76196">
            <a:solidFill>
              <a:srgbClr val="FF0000"/>
            </a:solidFill>
            <a:prstDash val="solid"/>
          </a:ln>
        </p:spPr>
        <p:txBody>
          <a:bodyPr/>
          <a:lstStyle/>
          <a:p>
            <a:pPr lvl="0"/>
            <a:r>
              <a:rPr lang="en-GB" b="1">
                <a:solidFill>
                  <a:srgbClr val="FF0000"/>
                </a:solidFill>
              </a:rPr>
              <a:t>Translation </a:t>
            </a:r>
            <a:r>
              <a:rPr lang="en-GB" b="1">
                <a:solidFill>
                  <a:srgbClr val="0070C0"/>
                </a:solidFill>
              </a:rPr>
              <a:t>= Use slide 4 to help you with the translation. The answers are on the next slide.</a:t>
            </a:r>
            <a:endParaRPr lang="en-001" b="1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6C60-D5D5-4876-A499-92C86E5185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solidFill>
            <a:srgbClr val="FFFFFF"/>
          </a:solidFill>
          <a:ln w="38103">
            <a:solidFill>
              <a:srgbClr val="002060"/>
            </a:solidFill>
            <a:prstDash val="solid"/>
          </a:ln>
        </p:spPr>
        <p:txBody>
          <a:bodyPr/>
          <a:lstStyle/>
          <a:p>
            <a:pPr lvl="0"/>
            <a:r>
              <a:rPr lang="en-GB" sz="3600" b="1">
                <a:solidFill>
                  <a:srgbClr val="002060"/>
                </a:solidFill>
              </a:rPr>
              <a:t>1. J’adore ma ville. Il y a un marché et des magasins.</a:t>
            </a:r>
          </a:p>
          <a:p>
            <a:pPr lvl="0"/>
            <a:r>
              <a:rPr lang="en-GB" sz="3600" b="1">
                <a:solidFill>
                  <a:srgbClr val="002060"/>
                </a:solidFill>
              </a:rPr>
              <a:t>2. J’aime mon village mais il n’y a pas de cinéma.</a:t>
            </a:r>
          </a:p>
          <a:p>
            <a:pPr lvl="0"/>
            <a:r>
              <a:rPr lang="en-GB" sz="3600" b="1">
                <a:solidFill>
                  <a:srgbClr val="00B050"/>
                </a:solidFill>
              </a:rPr>
              <a:t>3. Je n’aime pas ma ville. Il n’y a pas de gare.</a:t>
            </a:r>
          </a:p>
          <a:p>
            <a:pPr lvl="0"/>
            <a:r>
              <a:rPr lang="en-GB" sz="3600" b="1">
                <a:solidFill>
                  <a:srgbClr val="FF0000"/>
                </a:solidFill>
              </a:rPr>
              <a:t>4. je déteste mon village parce qu’il n’y a pas de musée. Aussi il n’y a pas de café. </a:t>
            </a:r>
          </a:p>
          <a:p>
            <a:pPr lvl="0"/>
            <a:r>
              <a:rPr lang="en-GB" sz="3600" b="1">
                <a:solidFill>
                  <a:srgbClr val="7030A0"/>
                </a:solidFill>
              </a:rPr>
              <a:t>Let’s now check your answers.</a:t>
            </a:r>
            <a:r>
              <a:rPr lang="en-GB" sz="3600" b="1">
                <a:solidFill>
                  <a:srgbClr val="FF0000"/>
                </a:solidFill>
              </a:rPr>
              <a:t>  </a:t>
            </a:r>
            <a:endParaRPr lang="en-001" sz="3600" b="1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E1CA0-13F6-4C55-937C-1AC76A830722}"/>
              </a:ext>
            </a:extLst>
          </p:cNvPr>
          <p:cNvSpPr/>
          <p:nvPr/>
        </p:nvSpPr>
        <p:spPr>
          <a:xfrm>
            <a:off x="7943356" y="4373218"/>
            <a:ext cx="2719343" cy="166182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Et = and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Mais = but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Aussi = also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Parce que = because</a:t>
            </a:r>
            <a:endParaRPr lang="en-001" sz="24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469B-DEC2-4840-9CE0-92D3F28609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4035" y="127549"/>
            <a:ext cx="5915765" cy="818653"/>
          </a:xfrm>
          <a:solidFill>
            <a:srgbClr val="FFFFFF"/>
          </a:solidFill>
          <a:ln w="76196">
            <a:solidFill>
              <a:srgbClr val="FF0000"/>
            </a:solidFill>
            <a:prstDash val="solid"/>
          </a:ln>
        </p:spPr>
        <p:txBody>
          <a:bodyPr anchorCtr="1"/>
          <a:lstStyle/>
          <a:p>
            <a:pPr lvl="0" algn="ctr"/>
            <a:r>
              <a:rPr lang="en-GB" b="1">
                <a:solidFill>
                  <a:srgbClr val="FF0000"/>
                </a:solidFill>
              </a:rPr>
              <a:t>Translation: Correction</a:t>
            </a:r>
            <a:endParaRPr lang="en-001" b="1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1371-6C4D-4FEE-AC7F-BA9EBC9B97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137038"/>
            <a:ext cx="10515600" cy="5593412"/>
          </a:xfrm>
          <a:solidFill>
            <a:srgbClr val="FFFFFF"/>
          </a:solidFill>
          <a:ln w="38103">
            <a:solidFill>
              <a:srgbClr val="002060"/>
            </a:solidFill>
            <a:prstDash val="solid"/>
          </a:ln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sz="3300" b="1">
                <a:solidFill>
                  <a:srgbClr val="002060"/>
                </a:solidFill>
              </a:rPr>
              <a:t>1. J’adore ma ville. Il y a un marché et des magasins.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3300" b="1">
                <a:solidFill>
                  <a:srgbClr val="002060"/>
                </a:solidFill>
              </a:rPr>
              <a:t>= </a:t>
            </a:r>
            <a:r>
              <a:rPr lang="en-GB" sz="3300" b="1">
                <a:solidFill>
                  <a:srgbClr val="00B0F0"/>
                </a:solidFill>
              </a:rPr>
              <a:t>I love my town. There is a market and some shops.</a:t>
            </a:r>
          </a:p>
          <a:p>
            <a:pPr lvl="0">
              <a:lnSpc>
                <a:spcPct val="80000"/>
              </a:lnSpc>
            </a:pPr>
            <a:r>
              <a:rPr lang="en-GB" sz="3300" b="1">
                <a:solidFill>
                  <a:srgbClr val="002060"/>
                </a:solidFill>
              </a:rPr>
              <a:t>2. J’aime mon village mais il n’y a pas de cinéma.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3300" b="1">
                <a:solidFill>
                  <a:srgbClr val="002060"/>
                </a:solidFill>
              </a:rPr>
              <a:t>= </a:t>
            </a:r>
            <a:r>
              <a:rPr lang="en-GB" sz="3300" b="1">
                <a:solidFill>
                  <a:srgbClr val="00B0F0"/>
                </a:solidFill>
              </a:rPr>
              <a:t>I like my village but there is no cinema.</a:t>
            </a:r>
          </a:p>
          <a:p>
            <a:pPr lvl="0">
              <a:lnSpc>
                <a:spcPct val="80000"/>
              </a:lnSpc>
            </a:pPr>
            <a:r>
              <a:rPr lang="en-GB" sz="3300" b="1">
                <a:solidFill>
                  <a:srgbClr val="00B050"/>
                </a:solidFill>
              </a:rPr>
              <a:t>3. Je n’aime pas ma ville. Il n’y a pas de gare.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3300" b="1">
                <a:solidFill>
                  <a:srgbClr val="00B050"/>
                </a:solidFill>
              </a:rPr>
              <a:t>= </a:t>
            </a:r>
            <a:r>
              <a:rPr lang="en-GB" sz="3300" b="1">
                <a:solidFill>
                  <a:srgbClr val="00B0F0"/>
                </a:solidFill>
              </a:rPr>
              <a:t>I don’t like my town. There is no train station.</a:t>
            </a:r>
          </a:p>
          <a:p>
            <a:pPr lvl="0">
              <a:lnSpc>
                <a:spcPct val="80000"/>
              </a:lnSpc>
            </a:pPr>
            <a:r>
              <a:rPr lang="en-GB" sz="3300" b="1">
                <a:solidFill>
                  <a:srgbClr val="FF0000"/>
                </a:solidFill>
              </a:rPr>
              <a:t>4. je déteste mon village parce qu’il n’y a pas de musée. Aussi il n’y a pas de café.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3300" b="1">
                <a:solidFill>
                  <a:srgbClr val="7030A0"/>
                </a:solidFill>
              </a:rPr>
              <a:t> = I hate my village because there is no museum. Also there is no cafe.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3300" b="1">
                <a:solidFill>
                  <a:srgbClr val="FF0000"/>
                </a:solidFill>
              </a:rPr>
              <a:t> </a:t>
            </a:r>
            <a:endParaRPr lang="en-001" sz="33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9150BB8-E296-4175-A8EB-B8583B2E1F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9944" y="135376"/>
            <a:ext cx="10515600" cy="2098941"/>
          </a:xfrm>
          <a:solidFill>
            <a:srgbClr val="FFFFFF"/>
          </a:solidFill>
        </p:spPr>
        <p:txBody>
          <a:bodyPr anchorCtr="1"/>
          <a:lstStyle/>
          <a:p>
            <a:pPr lvl="0" algn="ctr"/>
            <a:r>
              <a:rPr lang="en-GB" b="1">
                <a:solidFill>
                  <a:srgbClr val="002060"/>
                </a:solidFill>
              </a:rPr>
              <a:t>Nous avons fini. A bientôt.  </a:t>
            </a:r>
            <a:endParaRPr lang="en-001" b="1">
              <a:solidFill>
                <a:srgbClr val="002060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350621B-11A5-4591-898B-E4D83CB889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6580" y="2703441"/>
            <a:ext cx="10515600" cy="2225741"/>
          </a:xfrm>
          <a:solidFill>
            <a:srgbClr val="FFFFFF"/>
          </a:solidFill>
          <a:ln w="28575">
            <a:solidFill>
              <a:srgbClr val="FF0000"/>
            </a:solidFill>
            <a:prstDash val="solid"/>
          </a:ln>
        </p:spPr>
        <p:txBody>
          <a:bodyPr anchorCtr="1"/>
          <a:lstStyle/>
          <a:p>
            <a:pPr lvl="0" algn="ctr"/>
            <a:r>
              <a:rPr lang="en-GB">
                <a:hlinkClick r:id="rId2"/>
              </a:rPr>
              <a:t> </a:t>
            </a:r>
            <a:r>
              <a:rPr lang="en-GB" sz="3600">
                <a:solidFill>
                  <a:srgbClr val="00B0F0"/>
                </a:solidFill>
                <a:hlinkClick r:id="rId2"/>
              </a:rPr>
              <a:t>Aimes-tu les chansons? Clique ici:</a:t>
            </a:r>
          </a:p>
          <a:p>
            <a:pPr lvl="0" algn="ctr"/>
            <a:r>
              <a:rPr lang="en-GB" sz="3600">
                <a:solidFill>
                  <a:srgbClr val="00B0F0"/>
                </a:solidFill>
                <a:hlinkClick r:id="rId2"/>
              </a:rPr>
              <a:t>Vole, vole Papillon</a:t>
            </a:r>
          </a:p>
          <a:p>
            <a:pPr lvl="0" algn="ctr"/>
            <a:endParaRPr lang="en-GB" sz="3600">
              <a:solidFill>
                <a:srgbClr val="00B0F0"/>
              </a:solidFill>
            </a:endParaRPr>
          </a:p>
        </p:txBody>
      </p:sp>
      <p:pic>
        <p:nvPicPr>
          <p:cNvPr id="4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8077EE3-A0A2-4113-A7AA-36BBBFA8D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201" y="3253453"/>
            <a:ext cx="3607353" cy="33514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A9B015D-C963-4ABA-B273-F582DE57E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201" y="196998"/>
            <a:ext cx="2038353" cy="1152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485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Default Design</vt:lpstr>
      <vt:lpstr>lundi 25 janvier J’aime ma ville</vt:lpstr>
      <vt:lpstr> Starter: On a mini whiteboard  </vt:lpstr>
      <vt:lpstr>Possible answers: Les opinions</vt:lpstr>
      <vt:lpstr>PowerPoint Presentation</vt:lpstr>
      <vt:lpstr>Let’s now watch a video on a French speaking country: La Martinique.</vt:lpstr>
      <vt:lpstr>Answers to the video</vt:lpstr>
      <vt:lpstr>Translation = Use slide 4 to help you with the translation. The answers are on the next slide.</vt:lpstr>
      <vt:lpstr>Translation: Correction</vt:lpstr>
      <vt:lpstr>Nous avons fini. A bientôt.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lundi 25 janvier J’aime ma ville</dc:title>
  <dc:creator>Vanessa Samandi</dc:creator>
  <cp:lastModifiedBy>Vanessa Samandi</cp:lastModifiedBy>
  <cp:revision>8</cp:revision>
  <dcterms:created xsi:type="dcterms:W3CDTF">2021-01-23T22:12:20Z</dcterms:created>
  <dcterms:modified xsi:type="dcterms:W3CDTF">2021-01-24T10:47:05Z</dcterms:modified>
</cp:coreProperties>
</file>